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67"/>
          <p:cNvSpPr>
            <a:spLocks noChangeArrowheads="1"/>
          </p:cNvSpPr>
          <p:nvPr/>
        </p:nvSpPr>
        <p:spPr bwMode="auto">
          <a:xfrm>
            <a:off x="0" y="0"/>
            <a:ext cx="9144000" cy="837974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07" tIns="45705" rIns="91407" bIns="45705" anchor="ctr"/>
          <a:lstStyle/>
          <a:p>
            <a:pPr algn="ctr" defTabSz="1276650" eaLnBrk="0" hangingPunct="0"/>
            <a:r>
              <a:rPr lang="ru-RU" sz="1400" b="1" dirty="0">
                <a:latin typeface="Times New Roman" pitchFamily="18" charset="0"/>
              </a:rPr>
              <a:t>ПАСПОРТ ТЕРРИТОРИИ </a:t>
            </a:r>
            <a:r>
              <a:rPr lang="ru-RU" sz="1400" b="1" dirty="0" smtClean="0">
                <a:latin typeface="Times New Roman" pitchFamily="18" charset="0"/>
              </a:rPr>
              <a:t>СЕЛА БУДУКАН</a:t>
            </a:r>
            <a:endParaRPr lang="ru-RU" sz="1400" b="1" dirty="0">
              <a:latin typeface="Times New Roman" pitchFamily="18" charset="0"/>
            </a:endParaRPr>
          </a:p>
          <a:p>
            <a:pPr algn="ctr" defTabSz="1276650" eaLnBrk="0" hangingPunct="0"/>
            <a:r>
              <a:rPr lang="ru-RU" sz="1400" b="1" dirty="0">
                <a:latin typeface="Times New Roman" pitchFamily="18" charset="0"/>
              </a:rPr>
              <a:t>БИРСКОГО ГОРОДСКОГО ПОСЕЛЕНИЯ </a:t>
            </a:r>
            <a:r>
              <a:rPr lang="ru-RU" sz="1400" b="1" dirty="0" smtClean="0">
                <a:latin typeface="Times New Roman" pitchFamily="18" charset="0"/>
              </a:rPr>
              <a:t>ОБЛУЧЕНСКОГО</a:t>
            </a:r>
          </a:p>
          <a:p>
            <a:pPr algn="ctr" defTabSz="1276650" eaLnBrk="0" hangingPunct="0"/>
            <a:r>
              <a:rPr lang="ru-RU" sz="1400" b="1" dirty="0" smtClean="0">
                <a:latin typeface="Times New Roman" pitchFamily="18" charset="0"/>
              </a:rPr>
              <a:t> </a:t>
            </a:r>
            <a:r>
              <a:rPr lang="ru-RU" sz="1400" b="1" dirty="0">
                <a:latin typeface="Times New Roman" pitchFamily="18" charset="0"/>
              </a:rPr>
              <a:t>МУНИЦИПАЛЬНОГО РАЙОНА</a:t>
            </a:r>
          </a:p>
          <a:p>
            <a:pPr algn="ctr" defTabSz="1276650" eaLnBrk="0" hangingPunct="0"/>
            <a:r>
              <a:rPr lang="ru-RU" b="1" dirty="0">
                <a:solidFill>
                  <a:srgbClr val="0000FF"/>
                </a:solidFill>
                <a:latin typeface="Times New Roman" pitchFamily="18" charset="0"/>
              </a:rPr>
              <a:t>Общая информация</a:t>
            </a:r>
          </a:p>
        </p:txBody>
      </p:sp>
      <p:graphicFrame>
        <p:nvGraphicFramePr>
          <p:cNvPr id="6" name="Group 201"/>
          <p:cNvGraphicFramePr>
            <a:graphicFrameLocks noGrp="1"/>
          </p:cNvGraphicFramePr>
          <p:nvPr/>
        </p:nvGraphicFramePr>
        <p:xfrm>
          <a:off x="1959429" y="925286"/>
          <a:ext cx="7143102" cy="2370258"/>
        </p:xfrm>
        <a:graphic>
          <a:graphicData uri="http://schemas.openxmlformats.org/drawingml/2006/table">
            <a:tbl>
              <a:tblPr/>
              <a:tblGrid>
                <a:gridCol w="1369096"/>
                <a:gridCol w="1067311"/>
                <a:gridCol w="1162831"/>
                <a:gridCol w="996711"/>
                <a:gridCol w="1334174"/>
                <a:gridCol w="1212979"/>
              </a:tblGrid>
              <a:tr h="571699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Городское</a:t>
                      </a: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поселение</a:t>
                      </a:r>
                    </a:p>
                  </a:txBody>
                  <a:tcPr marL="91421" marR="91421"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Площадь </a:t>
                      </a: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территории,</a:t>
                      </a: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кв.км</a:t>
                      </a: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Население, </a:t>
                      </a: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чел./ в том числе детей</a:t>
                      </a: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Плотность</a:t>
                      </a: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населения </a:t>
                      </a: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1 кв.км</a:t>
                      </a: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Телефон дежурного </a:t>
                      </a: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39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Официальный</a:t>
                      </a: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сайт  поселения</a:t>
                      </a:r>
                    </a:p>
                  </a:txBody>
                  <a:tcPr marL="91421" marR="91421"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393"/>
                    </a:solidFill>
                  </a:tcPr>
                </a:tc>
              </a:tr>
              <a:tr h="548620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п.Будукан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12,71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?</a:t>
                      </a:r>
                    </a:p>
                    <a:p>
                      <a:pPr algn="ctr"/>
                      <a:endParaRPr lang="ru-RU" sz="1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отсутствует</a:t>
                      </a:r>
                    </a:p>
                  </a:txBody>
                  <a:tcPr marL="91421" marR="91421"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  <a:tr h="1249939">
                <a:tc gridSpan="6">
                  <a:txBody>
                    <a:bodyPr/>
                    <a:lstStyle/>
                    <a:p>
                      <a:pPr algn="just" defTabSz="1279525">
                        <a:lnSpc>
                          <a:spcPct val="150000"/>
                        </a:lnSpc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Краткая характеристика: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с. </a:t>
                      </a:r>
                      <a:r>
                        <a:rPr lang="ru-RU" sz="10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Будукан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входит в состав Бирского городского поселения Облученского муниципального района. Он расположен вдоль транссибирской железной дороги и федеральной автомобильной трассы Хабаровск - Чита на удалении 33 км от г. Биробиджана,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от районного центра – 132 км.</a:t>
                      </a:r>
                      <a:r>
                        <a:rPr lang="ru-RU" sz="1000" dirty="0" smtClean="0">
                          <a:latin typeface="Times New Roman" pitchFamily="18" charset="0"/>
                          <a:cs typeface="Times New Roman" pitchFamily="18" charset="0"/>
                        </a:rPr>
                        <a:t> Рельеф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местности гористый, с резкими перепадами. Тип климата муссонный, средняя температура – 30</a:t>
                      </a:r>
                      <a:r>
                        <a:rPr lang="ru-RU" sz="10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, июля – 25</a:t>
                      </a:r>
                      <a:r>
                        <a:rPr lang="ru-RU" sz="1000" baseline="30000" dirty="0" smtClean="0"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  <a:r>
                        <a:rPr lang="ru-RU" sz="10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Основной вид деятельности – производство сельскохозяйственных культур и животноводство.</a:t>
                      </a:r>
                    </a:p>
                  </a:txBody>
                  <a:tcPr marL="91421" marR="91421" marT="45710" marB="4571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Group 276"/>
          <p:cNvGraphicFramePr>
            <a:graphicFrameLocks noGrp="1"/>
          </p:cNvGraphicFramePr>
          <p:nvPr/>
        </p:nvGraphicFramePr>
        <p:xfrm>
          <a:off x="163286" y="3374572"/>
          <a:ext cx="8817429" cy="3374571"/>
        </p:xfrm>
        <a:graphic>
          <a:graphicData uri="http://schemas.openxmlformats.org/drawingml/2006/table">
            <a:tbl>
              <a:tblPr/>
              <a:tblGrid>
                <a:gridCol w="3217827"/>
                <a:gridCol w="3033118"/>
                <a:gridCol w="2566484"/>
              </a:tblGrid>
              <a:tr h="29437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 органа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Руководитель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Телефон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>
                        <a:alpha val="79999"/>
                      </a:srgbClr>
                    </a:solidFill>
                  </a:tcPr>
                </a:tc>
              </a:tr>
              <a:tr h="3889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РОВД Облученского МР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Ахмедов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Шихабудин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Ибрагимович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(42666) 44-3-34, 8-999-252-00-20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</a:tr>
              <a:tr h="2271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Дежурная часть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(42666) 44-3-02,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</a:tr>
              <a:tr h="3889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Отделение УФСБ по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Облученскому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МР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Буханов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Леонид Сергеевич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(42666) 42-0-02, 42-0-49,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</a:tr>
              <a:tr h="3889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Железнодорожная станция Облучье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Захарчук Игорь Александрович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000" dirty="0" smtClean="0"/>
                        <a:t>                                      8(42666)47-2-00</a:t>
                      </a:r>
                      <a:endParaRPr lang="ru-RU" sz="1000" dirty="0"/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</a:tr>
              <a:tr h="2271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Дежурный по станции Облучье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Дежурный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(42666)  47-4-29, 47-2-53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</a:tr>
              <a:tr h="3889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ОГБУЗ «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Теплоозерская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ЦРБ»,  амбулатория п.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Бира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Крутинь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Людмила Григорьевна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(42666) 38-3-37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</a:tr>
              <a:tr h="38893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ФАП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п.Будукан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Попкова Алла Христофоровна</a:t>
                      </a:r>
                    </a:p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8-924-647-55-13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</a:tr>
              <a:tr h="2271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Бирское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лестничество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Матвеенко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Александр Васильевич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(42666) 38-3-21, 8-984-125-53-35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</a:tr>
              <a:tr h="2271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Гарнизон пожарной охраны 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Бобров Владимир  Александрович</a:t>
                      </a:r>
                    </a:p>
                  </a:txBody>
                  <a:tcPr marL="6804" marR="6804" marT="680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 (42666) 4-27-81, 8-914-814-9910</a:t>
                      </a:r>
                    </a:p>
                  </a:txBody>
                  <a:tcPr marL="6804" marR="6804" marT="680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</a:tr>
              <a:tr h="22711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ЕДДС МО «Облученский МР»</a:t>
                      </a:r>
                    </a:p>
                  </a:txBody>
                  <a:tcPr marL="65314" marR="65314" marT="32657" marB="3265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Дежурный</a:t>
                      </a:r>
                    </a:p>
                  </a:txBody>
                  <a:tcPr marL="6804" marR="6804" marT="680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(42666) 43-9-11, 8-958-543-54-10</a:t>
                      </a:r>
                    </a:p>
                  </a:txBody>
                  <a:tcPr marL="6804" marR="6804" marT="6804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>
                        <a:alpha val="79999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5199" name="Text Box 108"/>
          <p:cNvSpPr txBox="1">
            <a:spLocks noChangeArrowheads="1"/>
          </p:cNvSpPr>
          <p:nvPr/>
        </p:nvSpPr>
        <p:spPr bwMode="auto">
          <a:xfrm>
            <a:off x="72572" y="2687411"/>
            <a:ext cx="1830161" cy="727360"/>
          </a:xfrm>
          <a:prstGeom prst="rect">
            <a:avLst/>
          </a:prstGeom>
          <a:gradFill>
            <a:gsLst>
              <a:gs pos="0">
                <a:schemeClr val="bg1"/>
              </a:gs>
              <a:gs pos="50000">
                <a:schemeClr val="bg2">
                  <a:lumMod val="20000"/>
                  <a:lumOff val="80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65005" tIns="32503" rIns="65005" bIns="32503">
            <a:spAutoFit/>
          </a:bodyPr>
          <a:lstStyle/>
          <a:p>
            <a:pPr algn="ctr" defTabSz="1277938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Глава администрации</a:t>
            </a:r>
          </a:p>
          <a:p>
            <a:pPr algn="ctr" defTabSz="1277938"/>
            <a:r>
              <a:rPr lang="ru-RU" sz="800" b="1" dirty="0" smtClean="0">
                <a:latin typeface="Times New Roman" pitchFamily="18" charset="0"/>
                <a:cs typeface="Times New Roman" pitchFamily="18" charset="0"/>
              </a:rPr>
              <a:t>Тимченко Галина Леонидовна</a:t>
            </a:r>
            <a:endParaRPr lang="ru-RU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 defTabSz="1277938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Тел.:8 (42666) 38-1-73,</a:t>
            </a:r>
          </a:p>
          <a:p>
            <a:pPr algn="ctr" defTabSz="1277938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факс 8 (42666) 38-1-40,</a:t>
            </a:r>
          </a:p>
          <a:p>
            <a:pPr algn="ctr" defTabSz="1277938"/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Моб</a:t>
            </a:r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.:</a:t>
            </a:r>
            <a:r>
              <a:rPr lang="ru-RU" sz="800" dirty="0" smtClean="0">
                <a:latin typeface="Times New Roman" pitchFamily="18" charset="0"/>
                <a:cs typeface="Times New Roman" pitchFamily="18" charset="0"/>
              </a:rPr>
              <a:t>8-964-825-91-17</a:t>
            </a:r>
            <a:endParaRPr lang="ru-RU" sz="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196752"/>
            <a:ext cx="1164660" cy="13404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67"/>
          <p:cNvSpPr>
            <a:spLocks noChangeArrowheads="1"/>
          </p:cNvSpPr>
          <p:nvPr/>
        </p:nvSpPr>
        <p:spPr bwMode="auto">
          <a:xfrm>
            <a:off x="0" y="0"/>
            <a:ext cx="9144000" cy="837974"/>
          </a:xfrm>
          <a:prstGeom prst="rect">
            <a:avLst/>
          </a:prstGeom>
          <a:solidFill>
            <a:srgbClr val="C0C0C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91407" tIns="45705" rIns="91407" bIns="45705" anchor="ctr"/>
          <a:lstStyle/>
          <a:p>
            <a:pPr algn="ctr" defTabSz="1276650" eaLnBrk="0" hangingPunct="0"/>
            <a:r>
              <a:rPr lang="ru-RU" b="1" dirty="0">
                <a:latin typeface="Times New Roman" pitchFamily="18" charset="0"/>
              </a:rPr>
              <a:t>ПАСПОРТ ТЕРРИТОРИИ </a:t>
            </a:r>
            <a:r>
              <a:rPr lang="ru-RU" b="1" dirty="0" smtClean="0">
                <a:latin typeface="Times New Roman" pitchFamily="18" charset="0"/>
              </a:rPr>
              <a:t>СЕЛА  БУДУКАН</a:t>
            </a:r>
            <a:endParaRPr lang="ru-RU" b="1" dirty="0">
              <a:latin typeface="Times New Roman" pitchFamily="18" charset="0"/>
            </a:endParaRPr>
          </a:p>
          <a:p>
            <a:pPr algn="ctr" defTabSz="1276650" eaLnBrk="0" hangingPunct="0"/>
            <a:r>
              <a:rPr lang="ru-RU" b="1" dirty="0">
                <a:latin typeface="Times New Roman" pitchFamily="18" charset="0"/>
              </a:rPr>
              <a:t>БИРСКОГО ГОРОДСКОГО ПОСЕЛЕНИЯ ОБЛУЧЕНСКОГО МУНИЦИПАЛЬНОГО РАЙОНА</a:t>
            </a:r>
          </a:p>
          <a:p>
            <a:pPr algn="ctr" defTabSz="1276650" eaLnBrk="0" hangingPunct="0"/>
            <a:r>
              <a:rPr lang="ru-RU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Информация по объектам социального и культурного назначения</a:t>
            </a:r>
            <a:endParaRPr lang="ru-RU" b="1" dirty="0">
              <a:solidFill>
                <a:srgbClr val="0000FF"/>
              </a:solidFill>
              <a:latin typeface="Times New Roman" pitchFamily="18" charset="0"/>
            </a:endParaRPr>
          </a:p>
        </p:txBody>
      </p:sp>
      <p:graphicFrame>
        <p:nvGraphicFramePr>
          <p:cNvPr id="13" name="Group 67"/>
          <p:cNvGraphicFramePr>
            <a:graphicFrameLocks noGrp="1"/>
          </p:cNvGraphicFramePr>
          <p:nvPr/>
        </p:nvGraphicFramePr>
        <p:xfrm>
          <a:off x="0" y="928670"/>
          <a:ext cx="9144002" cy="5823858"/>
        </p:xfrm>
        <a:graphic>
          <a:graphicData uri="http://schemas.openxmlformats.org/drawingml/2006/table">
            <a:tbl>
              <a:tblPr/>
              <a:tblGrid>
                <a:gridCol w="338201"/>
                <a:gridCol w="1858977"/>
                <a:gridCol w="811595"/>
                <a:gridCol w="947656"/>
                <a:gridCol w="1059973"/>
                <a:gridCol w="1059973"/>
                <a:gridCol w="1059973"/>
                <a:gridCol w="2007654"/>
              </a:tblGrid>
              <a:tr h="859488">
                <a:tc rowSpan="2"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1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Объекты социального </a:t>
                      </a:r>
                    </a:p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 культурного назначения</a:t>
                      </a: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человек</a:t>
                      </a: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Ф.И.О руководителя</a:t>
                      </a: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Прикрытие объекта</a:t>
                      </a: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 и телефон</a:t>
                      </a: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12162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дневном режиме</a:t>
                      </a: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круглосуточно</a:t>
                      </a: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Формирование</a:t>
                      </a:r>
                    </a:p>
                  </a:txBody>
                  <a:tcPr marL="91421" marR="91421" marT="45710" marB="45710" anchor="ctr" horzOverflow="overflow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Регламентированный срок прибытия</a:t>
                      </a:r>
                    </a:p>
                  </a:txBody>
                  <a:tcPr marL="91421" marR="91421" marT="45710" marB="45710" anchor="ctr" horzOverflow="overflow">
                    <a:solidFill>
                      <a:srgbClr val="FFFFCC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64253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</a:p>
                  </a:txBody>
                  <a:tcPr marL="91421" marR="91421"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ФАП  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Попкова Алла Христофоровна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ВПО 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Будукан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мин.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ЕАО,  Облученский район, 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с.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Будукан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улЗаречная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9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Попкова Алла Христофоровна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961303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</a:p>
                  </a:txBody>
                  <a:tcPr marL="91421" marR="91421"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Филиал МБОУ СОШ №24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п.Будукан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Федченко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Юлия Николаевна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ВПО 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Будукан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мин.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ЕАО, Облученский район, 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П.Будукан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ул. Школьная 10а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 (42666) 39-6-29, 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8-914-815—61-05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961303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</a:p>
                  </a:txBody>
                  <a:tcPr marL="91421" marR="91421"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МК ДОУ «Детский сад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с.Будукан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»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Удовенко Ольга Владимировна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ВПО 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Будукан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мин.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ЕАО, Облученский район, 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П.Будукан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ул. Заречная 10а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8 (42666) 39-6-04, </a:t>
                      </a:r>
                      <a:endParaRPr lang="ru-RU" sz="11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8-914-819-28-70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  <a:tr h="961303">
                <a:tc>
                  <a:txBody>
                    <a:bodyPr/>
                    <a:lstStyle/>
                    <a:p>
                      <a:pPr marL="0" marR="0" lvl="0" indent="0" algn="ctr" defTabSz="127952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</a:p>
                  </a:txBody>
                  <a:tcPr marL="91421" marR="91421" marT="45710" marB="4571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ФКУ ИК-10 УФСИН России по ЕАО</a:t>
                      </a:r>
                    </a:p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(объект с </a:t>
                      </a:r>
                      <a:r>
                        <a:rPr kumimoji="0" lang="ru-RU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массовым пребыванием)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Бикмаев</a:t>
                      </a:r>
                      <a:r>
                        <a:rPr lang="ru-RU" sz="12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Валерий </a:t>
                      </a:r>
                      <a:r>
                        <a:rPr lang="ru-RU" sz="1200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Каримович</a:t>
                      </a:r>
                      <a:endParaRPr lang="ru-RU" sz="12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ВПО 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Будукан</a:t>
                      </a: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 мин.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48986" marR="48986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ЕАО, </a:t>
                      </a:r>
                      <a:r>
                        <a:rPr kumimoji="0" lang="ru-RU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Облученский</a:t>
                      </a: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район, </a:t>
                      </a:r>
                    </a:p>
                    <a:p>
                      <a:r>
                        <a:rPr lang="ru-RU" sz="1100" b="0" i="0" u="none" kern="120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с.Будукан</a:t>
                      </a:r>
                      <a:r>
                        <a:rPr lang="ru-RU" sz="1100" b="0" i="0" u="none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ул.Линейная д.1а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 (42666) 39-6-14</a:t>
                      </a:r>
                    </a:p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1421" marR="91421" marT="45710" marB="4571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</TotalTime>
  <Words>450</Words>
  <Application>Microsoft Office PowerPoint</Application>
  <PresentationFormat>Экран (4:3)</PresentationFormat>
  <Paragraphs>125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НДС</dc:creator>
  <cp:lastModifiedBy>Ольга</cp:lastModifiedBy>
  <cp:revision>14</cp:revision>
  <dcterms:created xsi:type="dcterms:W3CDTF">2018-06-27T02:56:43Z</dcterms:created>
  <dcterms:modified xsi:type="dcterms:W3CDTF">2021-04-02T03:25:50Z</dcterms:modified>
</cp:coreProperties>
</file>